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26350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370321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399797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1852819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278397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35226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1639692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70878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406322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34633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C4134F-C830-4950-AE6C-A5905E68193F}" type="datetimeFigureOut">
              <a:rPr lang="en-US" smtClean="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71F7A2-7B32-45CA-98CA-63257A46420D}" type="slidenum">
              <a:rPr lang="en-US" smtClean="0"/>
              <a:t>‹#›</a:t>
            </a:fld>
            <a:endParaRPr lang="en-US" dirty="0"/>
          </a:p>
        </p:txBody>
      </p:sp>
    </p:spTree>
    <p:extLst>
      <p:ext uri="{BB962C8B-B14F-4D97-AF65-F5344CB8AC3E}">
        <p14:creationId xmlns:p14="http://schemas.microsoft.com/office/powerpoint/2010/main" val="42107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4134F-C830-4950-AE6C-A5905E68193F}" type="datetimeFigureOut">
              <a:rPr lang="en-US" smtClean="0"/>
              <a:t>9/30/2020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1F7A2-7B32-45CA-98CA-63257A46420D}" type="slidenum">
              <a:rPr lang="en-US" smtClean="0"/>
              <a:t>‹#›</a:t>
            </a:fld>
            <a:endParaRPr lang="en-US" dirty="0"/>
          </a:p>
        </p:txBody>
      </p:sp>
    </p:spTree>
    <p:extLst>
      <p:ext uri="{BB962C8B-B14F-4D97-AF65-F5344CB8AC3E}">
        <p14:creationId xmlns:p14="http://schemas.microsoft.com/office/powerpoint/2010/main" val="2976256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Bio-Psycho-Social Factors Influencing Health And Diseases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10000"/>
          </a:bodyPr>
          <a:lstStyle/>
          <a:p>
            <a:r>
              <a:rPr lang="en-US" dirty="0" smtClean="0">
                <a:latin typeface="Times New Roman" pitchFamily="18" charset="0"/>
                <a:cs typeface="Times New Roman" pitchFamily="18" charset="0"/>
              </a:rPr>
              <a:t>Factors Influencing Health and Diseases; Physiological, Social, Psy</a:t>
            </a:r>
            <a:r>
              <a:rPr lang="en-US" dirty="0" smtClean="0">
                <a:latin typeface="Times New Roman" pitchFamily="18" charset="0"/>
                <a:cs typeface="Times New Roman" pitchFamily="18" charset="0"/>
              </a:rPr>
              <a:t>chological , Economical, and Environmental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792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Social Determinants/Factors Of Health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86400"/>
          </a:xfrm>
        </p:spPr>
        <p:txBody>
          <a:bodyPr>
            <a:noAutofit/>
          </a:bodyPr>
          <a:lstStyle/>
          <a:p>
            <a:pPr algn="just"/>
            <a:r>
              <a:rPr lang="en-US" sz="1800" dirty="0">
                <a:latin typeface="Times New Roman" pitchFamily="18" charset="0"/>
                <a:cs typeface="Times New Roman" pitchFamily="18" charset="0"/>
              </a:rPr>
              <a:t>The social determinants of health include socioeconomic circumstances, social structure and function, and cultural </a:t>
            </a:r>
            <a:r>
              <a:rPr lang="en-US" sz="1800" smtClean="0">
                <a:latin typeface="Times New Roman" pitchFamily="18" charset="0"/>
                <a:cs typeface="Times New Roman" pitchFamily="18" charset="0"/>
              </a:rPr>
              <a:t>factors. Social </a:t>
            </a:r>
            <a:r>
              <a:rPr lang="en-US" sz="1800" dirty="0">
                <a:latin typeface="Times New Roman" pitchFamily="18" charset="0"/>
                <a:cs typeface="Times New Roman" pitchFamily="18" charset="0"/>
              </a:rPr>
              <a:t>determinants refer to broad patterns and not to individual details</a:t>
            </a: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marL="0" indent="0" algn="just">
              <a:buNone/>
            </a:pPr>
            <a:r>
              <a:rPr lang="en-US" sz="1800" dirty="0" smtClean="0">
                <a:latin typeface="Times New Roman" pitchFamily="18" charset="0"/>
                <a:cs typeface="Times New Roman" pitchFamily="18" charset="0"/>
              </a:rPr>
              <a:t>According </a:t>
            </a:r>
            <a:r>
              <a:rPr lang="en-US" sz="1800" dirty="0" smtClean="0">
                <a:latin typeface="Times New Roman" pitchFamily="18" charset="0"/>
                <a:cs typeface="Times New Roman" pitchFamily="18" charset="0"/>
              </a:rPr>
              <a:t>to WHO, there are ten social determinants of health that are supported by strong research evidence:</a:t>
            </a:r>
          </a:p>
          <a:p>
            <a:pPr marL="514350" indent="-514350" algn="just">
              <a:buAutoNum type="arabicPeriod"/>
            </a:pPr>
            <a:r>
              <a:rPr lang="en-US" sz="1800" dirty="0">
                <a:latin typeface="Times New Roman" pitchFamily="18" charset="0"/>
                <a:cs typeface="Times New Roman" pitchFamily="18" charset="0"/>
              </a:rPr>
              <a:t>T</a:t>
            </a:r>
            <a:r>
              <a:rPr lang="en-US" sz="1800" dirty="0" smtClean="0">
                <a:latin typeface="Times New Roman" pitchFamily="18" charset="0"/>
                <a:cs typeface="Times New Roman" pitchFamily="18" charset="0"/>
              </a:rPr>
              <a:t>he social gradient people’s relative social and economic status and circumstances strongly affect their health throughout life</a:t>
            </a:r>
          </a:p>
          <a:p>
            <a:pPr marL="514350" indent="-514350" algn="just">
              <a:buAutoNum type="arabicPeriod"/>
            </a:pPr>
            <a:r>
              <a:rPr lang="en-US" sz="1800" dirty="0" smtClean="0">
                <a:latin typeface="Times New Roman" pitchFamily="18" charset="0"/>
                <a:cs typeface="Times New Roman" pitchFamily="18" charset="0"/>
              </a:rPr>
              <a:t>Stress harms health</a:t>
            </a:r>
          </a:p>
          <a:p>
            <a:pPr marL="514350" indent="-514350" algn="just">
              <a:buAutoNum type="arabicPeriod"/>
            </a:pPr>
            <a:r>
              <a:rPr lang="en-US" sz="1800" dirty="0" smtClean="0">
                <a:latin typeface="Times New Roman" pitchFamily="18" charset="0"/>
                <a:cs typeface="Times New Roman" pitchFamily="18" charset="0"/>
              </a:rPr>
              <a:t>Early  life the effects of early development last a lifetime</a:t>
            </a:r>
          </a:p>
          <a:p>
            <a:pPr marL="514350" indent="-514350" algn="just">
              <a:buAutoNum type="arabicPeriod"/>
            </a:pPr>
            <a:r>
              <a:rPr lang="en-US" sz="1800" dirty="0" smtClean="0">
                <a:latin typeface="Times New Roman" pitchFamily="18" charset="0"/>
                <a:cs typeface="Times New Roman" pitchFamily="18" charset="0"/>
              </a:rPr>
              <a:t>Social exclusion creates misery and costs lives</a:t>
            </a:r>
          </a:p>
          <a:p>
            <a:pPr marL="514350" indent="-514350" algn="just">
              <a:buAutoNum type="arabicPeriod"/>
            </a:pPr>
            <a:r>
              <a:rPr lang="en-US" sz="1800" dirty="0" smtClean="0">
                <a:latin typeface="Times New Roman" pitchFamily="18" charset="0"/>
                <a:cs typeface="Times New Roman" pitchFamily="18" charset="0"/>
              </a:rPr>
              <a:t>Work stress in the workplace increases the risk of disease</a:t>
            </a:r>
          </a:p>
          <a:p>
            <a:pPr marL="514350" indent="-514350" algn="just">
              <a:buAutoNum type="arabicPeriod"/>
            </a:pPr>
            <a:r>
              <a:rPr lang="en-US" sz="1800" dirty="0" smtClean="0">
                <a:latin typeface="Times New Roman" pitchFamily="18" charset="0"/>
                <a:cs typeface="Times New Roman" pitchFamily="18" charset="0"/>
              </a:rPr>
              <a:t>Unemployment job security increases health, wellbeing, and job satisfaction</a:t>
            </a:r>
          </a:p>
          <a:p>
            <a:pPr marL="514350" indent="-514350" algn="just">
              <a:buAutoNum type="arabicPeriod"/>
            </a:pPr>
            <a:r>
              <a:rPr lang="en-US" sz="1800" dirty="0" smtClean="0">
                <a:latin typeface="Times New Roman" pitchFamily="18" charset="0"/>
                <a:cs typeface="Times New Roman" pitchFamily="18" charset="0"/>
              </a:rPr>
              <a:t>Social support friendship, good social relations, and strong supportive networks improve health at home, at work, and in the community</a:t>
            </a:r>
          </a:p>
          <a:p>
            <a:pPr marL="514350" indent="-514350" algn="just">
              <a:buAutoNum type="arabicPeriod"/>
            </a:pPr>
            <a:r>
              <a:rPr lang="en-US" sz="1800" dirty="0" smtClean="0">
                <a:latin typeface="Times New Roman" pitchFamily="18" charset="0"/>
                <a:cs typeface="Times New Roman" pitchFamily="18" charset="0"/>
              </a:rPr>
              <a:t>Addiction individuals turn to alcohol, drugs and tobacco and suffer from their use</a:t>
            </a:r>
          </a:p>
          <a:p>
            <a:pPr marL="514350" indent="-514350" algn="just">
              <a:buAutoNum type="arabicPeriod"/>
            </a:pPr>
            <a:r>
              <a:rPr lang="en-US" sz="1800" dirty="0" smtClean="0">
                <a:latin typeface="Times New Roman" pitchFamily="18" charset="0"/>
                <a:cs typeface="Times New Roman" pitchFamily="18" charset="0"/>
              </a:rPr>
              <a:t>Healthful food</a:t>
            </a:r>
          </a:p>
          <a:p>
            <a:pPr marL="514350" indent="-514350" algn="just">
              <a:buAutoNum type="arabicPeriod"/>
            </a:pPr>
            <a:r>
              <a:rPr lang="en-US" sz="1800" dirty="0" smtClean="0">
                <a:latin typeface="Times New Roman" pitchFamily="18" charset="0"/>
                <a:cs typeface="Times New Roman" pitchFamily="18" charset="0"/>
              </a:rPr>
              <a:t>Healthful transport means reducing driving and encouraging more walking and cycling </a:t>
            </a:r>
            <a:endParaRPr lang="en-US" sz="1800" dirty="0" smtClean="0">
              <a:latin typeface="Times New Roman" pitchFamily="18" charset="0"/>
              <a:cs typeface="Times New Roman" pitchFamily="18" charset="0"/>
            </a:endParaRPr>
          </a:p>
          <a:p>
            <a:pPr marL="0" indent="0" algn="just">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75040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Biological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sz="3800" dirty="0" smtClean="0">
                <a:latin typeface="Times New Roman" pitchFamily="18" charset="0"/>
                <a:cs typeface="Times New Roman" pitchFamily="18" charset="0"/>
              </a:rPr>
              <a:t>It is useful to distinguish between the health of individuals and populations.</a:t>
            </a:r>
          </a:p>
          <a:p>
            <a:pPr algn="just"/>
            <a:r>
              <a:rPr lang="en-US" sz="3800" dirty="0" smtClean="0">
                <a:latin typeface="Times New Roman" pitchFamily="18" charset="0"/>
                <a:cs typeface="Times New Roman" pitchFamily="18" charset="0"/>
              </a:rPr>
              <a:t>The factors of health for an individual relate highly to the unique characteristics of that individual.</a:t>
            </a:r>
          </a:p>
          <a:p>
            <a:pPr algn="just"/>
            <a:r>
              <a:rPr lang="en-US" sz="3800" dirty="0" smtClean="0">
                <a:latin typeface="Times New Roman" pitchFamily="18" charset="0"/>
                <a:cs typeface="Times New Roman" pitchFamily="18" charset="0"/>
              </a:rPr>
              <a:t>These characteristics are highly determined by biology-the gender, age and genetic background of the individual.</a:t>
            </a:r>
          </a:p>
          <a:p>
            <a:pPr algn="just"/>
            <a:r>
              <a:rPr lang="en-US" sz="3800" dirty="0" smtClean="0">
                <a:latin typeface="Times New Roman" pitchFamily="18" charset="0"/>
                <a:cs typeface="Times New Roman" pitchFamily="18" charset="0"/>
              </a:rPr>
              <a:t>These characteristics play a primary determining role and are usually not modifiable.</a:t>
            </a:r>
          </a:p>
          <a:p>
            <a:pPr algn="just"/>
            <a:r>
              <a:rPr lang="en-US" sz="3800" dirty="0" smtClean="0">
                <a:latin typeface="Times New Roman" pitchFamily="18" charset="0"/>
                <a:cs typeface="Times New Roman" pitchFamily="18" charset="0"/>
              </a:rPr>
              <a:t>For example, it is obvious that a man cannot die from ovarian cancer, generally only older person will suffer from Alzheimer’s disease.</a:t>
            </a:r>
          </a:p>
          <a:p>
            <a:pPr marL="0" indent="0">
              <a:buNone/>
            </a:pPr>
            <a:r>
              <a:rPr lang="en-US" sz="3800" dirty="0" smtClean="0"/>
              <a:t> </a:t>
            </a:r>
            <a:endParaRPr lang="en-US" sz="3800" dirty="0" smtClean="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6779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Physiological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334000"/>
          </a:xfrm>
        </p:spPr>
        <p:txBody>
          <a:bodyPr>
            <a:normAutofit fontScale="70000" lnSpcReduction="20000"/>
          </a:bodyPr>
          <a:lstStyle/>
          <a:p>
            <a:pPr algn="just"/>
            <a:r>
              <a:rPr lang="en-US" dirty="0" smtClean="0">
                <a:latin typeface="Times New Roman" pitchFamily="18" charset="0"/>
                <a:cs typeface="Times New Roman" pitchFamily="18" charset="0"/>
              </a:rPr>
              <a:t>A disease is an abnormal condition that affects the body of an organism.</a:t>
            </a:r>
          </a:p>
          <a:p>
            <a:pPr algn="just"/>
            <a:r>
              <a:rPr lang="en-US" dirty="0" smtClean="0">
                <a:latin typeface="Times New Roman" pitchFamily="18" charset="0"/>
                <a:cs typeface="Times New Roman" pitchFamily="18" charset="0"/>
              </a:rPr>
              <a:t>It is often construed as a medical condition associated with specific symptoms and signs.</a:t>
            </a:r>
          </a:p>
          <a:p>
            <a:pPr algn="just"/>
            <a:r>
              <a:rPr lang="en-US" dirty="0" smtClean="0">
                <a:latin typeface="Times New Roman" pitchFamily="18" charset="0"/>
                <a:cs typeface="Times New Roman" pitchFamily="18" charset="0"/>
              </a:rPr>
              <a:t>It may be caused by factors originally from an external source, such as infectious disease or it may be caused by internal dysfunctions, such as autoimmune diseases.</a:t>
            </a:r>
          </a:p>
          <a:p>
            <a:pPr algn="just"/>
            <a:r>
              <a:rPr lang="en-US" dirty="0" smtClean="0">
                <a:latin typeface="Times New Roman" pitchFamily="18" charset="0"/>
                <a:cs typeface="Times New Roman" pitchFamily="18" charset="0"/>
              </a:rPr>
              <a:t>In humans, disease is often used more broadly to refer to any condition that causes pain, dysfunction, distress or death to a person afflicted, or similar problems for those in contact with the person. </a:t>
            </a:r>
          </a:p>
          <a:p>
            <a:pPr algn="just"/>
            <a:r>
              <a:rPr lang="en-US" dirty="0" smtClean="0">
                <a:latin typeface="Times New Roman" pitchFamily="18" charset="0"/>
                <a:cs typeface="Times New Roman" pitchFamily="18" charset="0"/>
              </a:rPr>
              <a:t>In this broader sense, it sometimes includes injuries, disabilities, disorders, syndromes, infections and deviant behaviors.</a:t>
            </a:r>
          </a:p>
          <a:p>
            <a:pPr algn="just"/>
            <a:r>
              <a:rPr lang="en-US" dirty="0" smtClean="0">
                <a:latin typeface="Times New Roman" pitchFamily="18" charset="0"/>
                <a:cs typeface="Times New Roman" pitchFamily="18" charset="0"/>
              </a:rPr>
              <a:t>Some diseases, such as cancer, heart disease and mental disorders, are non-infectious diseases.</a:t>
            </a:r>
          </a:p>
          <a:p>
            <a:pPr algn="just"/>
            <a:r>
              <a:rPr lang="en-US" dirty="0" smtClean="0">
                <a:latin typeface="Times New Roman" pitchFamily="18" charset="0"/>
                <a:cs typeface="Times New Roman" pitchFamily="18" charset="0"/>
              </a:rPr>
              <a:t>Many non-infectious diseases have partly or completely genetic basis and may thus be transmitted from one generation to another.</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8450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Psychological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400" dirty="0">
                <a:latin typeface="Times New Roman" pitchFamily="18" charset="0"/>
                <a:cs typeface="Times New Roman" pitchFamily="18" charset="0"/>
              </a:rPr>
              <a:t>Psychological </a:t>
            </a:r>
            <a:r>
              <a:rPr lang="en-US" sz="2400" dirty="0" smtClean="0">
                <a:latin typeface="Times New Roman" pitchFamily="18" charset="0"/>
                <a:cs typeface="Times New Roman" pitchFamily="18" charset="0"/>
              </a:rPr>
              <a:t>Factors cab be influenced by biology (e.g</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people’s innate temperament, or their biologically-based personality characteristics, can influence people to be more or less likely to act in ways characteristic of depression), and by social factors such as what coping behaviors are modeled for people (e.g. by parents and teachers) as they are growing up.</a:t>
            </a:r>
          </a:p>
          <a:p>
            <a:pPr algn="just"/>
            <a:r>
              <a:rPr lang="en-US" sz="2400" dirty="0" smtClean="0">
                <a:latin typeface="Times New Roman" pitchFamily="18" charset="0"/>
                <a:cs typeface="Times New Roman" pitchFamily="18" charset="0"/>
              </a:rPr>
              <a:t>People can also become depressed as a result of social factors such as: experiencing traumatic situations, early separation, lack of social support, or harassment (bullying).</a:t>
            </a:r>
          </a:p>
          <a:p>
            <a:pPr algn="just"/>
            <a:r>
              <a:rPr lang="en-US" sz="2400" dirty="0" smtClean="0">
                <a:latin typeface="Times New Roman" pitchFamily="18" charset="0"/>
                <a:cs typeface="Times New Roman" pitchFamily="18" charset="0"/>
              </a:rPr>
              <a:t>Research has shown that stressful social events are capable of serving as triggers for turning genes on and off, causing changes in brain functioning.</a:t>
            </a:r>
          </a:p>
          <a:p>
            <a:pPr algn="just"/>
            <a:r>
              <a:rPr lang="en-US" sz="2400" dirty="0" smtClean="0">
                <a:latin typeface="Times New Roman" pitchFamily="18" charset="0"/>
                <a:cs typeface="Times New Roman" pitchFamily="18" charset="0"/>
              </a:rPr>
              <a:t>Via this path, a social stressor can trigger a physical cause of depression.</a:t>
            </a:r>
            <a:endParaRPr lang="en-US" sz="2400" dirty="0"/>
          </a:p>
        </p:txBody>
      </p:sp>
    </p:spTree>
    <p:extLst>
      <p:ext uri="{BB962C8B-B14F-4D97-AF65-F5344CB8AC3E}">
        <p14:creationId xmlns:p14="http://schemas.microsoft.com/office/powerpoint/2010/main" val="30096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Environmental Factors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When </a:t>
            </a:r>
            <a:r>
              <a:rPr lang="en-US" dirty="0" smtClean="0">
                <a:latin typeface="Times New Roman" pitchFamily="18" charset="0"/>
                <a:cs typeface="Times New Roman" pitchFamily="18" charset="0"/>
              </a:rPr>
              <a:t>psychologists use the word environment they mean all </a:t>
            </a:r>
            <a:r>
              <a:rPr lang="en-US" dirty="0">
                <a:latin typeface="Times New Roman" pitchFamily="18" charset="0"/>
                <a:cs typeface="Times New Roman" pitchFamily="18" charset="0"/>
              </a:rPr>
              <a:t>the things that </a:t>
            </a:r>
            <a:r>
              <a:rPr lang="en-US" dirty="0" smtClean="0">
                <a:latin typeface="Times New Roman" pitchFamily="18" charset="0"/>
                <a:cs typeface="Times New Roman" pitchFamily="18" charset="0"/>
              </a:rPr>
              <a:t>are happening around us.</a:t>
            </a:r>
          </a:p>
          <a:p>
            <a:pPr algn="just"/>
            <a:r>
              <a:rPr lang="en-US" dirty="0" smtClean="0">
                <a:latin typeface="Times New Roman" pitchFamily="18" charset="0"/>
                <a:cs typeface="Times New Roman" pitchFamily="18" charset="0"/>
              </a:rPr>
              <a:t>Used in this way, environment refers our life experiences, particularly social interactions with other people, especially care givers, family members etc.</a:t>
            </a:r>
          </a:p>
          <a:p>
            <a:pPr algn="just"/>
            <a:r>
              <a:rPr lang="en-US" dirty="0" smtClean="0">
                <a:latin typeface="Times New Roman" pitchFamily="18" charset="0"/>
                <a:cs typeface="Times New Roman" pitchFamily="18" charset="0"/>
              </a:rPr>
              <a:t>The other factors which include in environmental hazards which adversely affects the health of individuals are global warming, famine, war, air pollution, water pollution and noise pollution.</a:t>
            </a:r>
          </a:p>
          <a:p>
            <a:pPr algn="just"/>
            <a:r>
              <a:rPr lang="en-US" dirty="0" smtClean="0">
                <a:latin typeface="Times New Roman" pitchFamily="18" charset="0"/>
                <a:cs typeface="Times New Roman" pitchFamily="18" charset="0"/>
              </a:rPr>
              <a:t>An environmental determinant of health is, in  general, any external agent biological, chemical, physical, social, or cultural that can be causally linked to change in health status.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05779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679</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Bio-Psycho-Social Factors Influencing Health And Diseases</vt:lpstr>
      <vt:lpstr>Social Determinants/Factors Of Health</vt:lpstr>
      <vt:lpstr>Biological Factors</vt:lpstr>
      <vt:lpstr>Physiological Factors</vt:lpstr>
      <vt:lpstr>Psychological Factors</vt:lpstr>
      <vt:lpstr>Environmental Factors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Bio-Psycho-Social Factors Influencing Health And Diseases</dc:title>
  <dc:creator>rto</dc:creator>
  <cp:lastModifiedBy>rto</cp:lastModifiedBy>
  <cp:revision>25</cp:revision>
  <dcterms:created xsi:type="dcterms:W3CDTF">2020-09-16T05:48:01Z</dcterms:created>
  <dcterms:modified xsi:type="dcterms:W3CDTF">2020-09-30T06:35:40Z</dcterms:modified>
</cp:coreProperties>
</file>